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4" r:id="rId7"/>
    <p:sldId id="271" r:id="rId8"/>
    <p:sldId id="265" r:id="rId9"/>
    <p:sldId id="272" r:id="rId10"/>
    <p:sldId id="269" r:id="rId11"/>
    <p:sldId id="273" r:id="rId12"/>
    <p:sldId id="270" r:id="rId13"/>
    <p:sldId id="266" r:id="rId14"/>
    <p:sldId id="267" r:id="rId15"/>
    <p:sldId id="268" r:id="rId16"/>
    <p:sldId id="275" r:id="rId17"/>
    <p:sldId id="276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1/3/2020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1/3/2020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1/3/2020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1/3/2020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1/3/2020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erfinance.gov/data-research/hmda/" TargetMode="External"/><Relationship Id="rId2" Type="http://schemas.openxmlformats.org/officeDocument/2006/relationships/hyperlink" Target="https://www.consumerfinance.gov/data-research/hmda/explore#!/as_of_year=2017&amp;state_code-1=34&amp;property_type=1,2&amp;owner_occupancy=1&amp;action_taken=1&amp;lien_status=1&amp;section=filter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447205"/>
                  </p:ext>
                </p:extLst>
              </p:nvPr>
            </p:nvGraphicFramePr>
            <p:xfrm>
              <a:off x="-107906" y="357442"/>
              <a:ext cx="6203906" cy="52263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3906" cy="5226305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424371" ay="1637646" az="1953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66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7906" y="357442"/>
                <a:ext cx="6203906" cy="522630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46C1B865-0CAD-406E-82B2-4347012C28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988094" y="619126"/>
            <a:ext cx="6203906" cy="5105400"/>
          </a:xfrm>
        </p:spPr>
        <p:txBody>
          <a:bodyPr>
            <a:normAutofit/>
          </a:bodyPr>
          <a:lstStyle/>
          <a:p>
            <a:r>
              <a:rPr lang="en-US" dirty="0"/>
              <a:t>Home Mortgage NewJersey-2017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Statistical Analysis Using R 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595E4-12CF-4BA7-ADE0-5B9A91D87D40}"/>
              </a:ext>
            </a:extLst>
          </p:cNvPr>
          <p:cNvSpPr txBox="1"/>
          <p:nvPr/>
        </p:nvSpPr>
        <p:spPr>
          <a:xfrm>
            <a:off x="8858250" y="6096000"/>
            <a:ext cx="300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Sakshi Jaiswal</a:t>
            </a:r>
          </a:p>
          <a:p>
            <a:r>
              <a:rPr lang="en-US" dirty="0"/>
              <a:t>DS-540 Project</a:t>
            </a:r>
          </a:p>
        </p:txBody>
      </p:sp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FC3A79-6F20-46D4-8F5C-15A677139F04}"/>
              </a:ext>
            </a:extLst>
          </p:cNvPr>
          <p:cNvSpPr/>
          <p:nvPr/>
        </p:nvSpPr>
        <p:spPr>
          <a:xfrm>
            <a:off x="857250" y="647701"/>
            <a:ext cx="102679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Ethnic groups: </a:t>
            </a:r>
            <a:r>
              <a:rPr lang="en-US" dirty="0">
                <a:latin typeface="Atlas Grotesk"/>
              </a:rPr>
              <a:t>Here,  we explore the various ethnic groups which have been associated with the loan origination process.</a:t>
            </a:r>
          </a:p>
          <a:p>
            <a:r>
              <a:rPr lang="en-US" dirty="0"/>
              <a:t>The following bar graph shows the distribution of the various ethnic communities.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Not Hispanic or Latino</a:t>
            </a:r>
            <a:r>
              <a:rPr lang="en-US" dirty="0"/>
              <a:t> ethnic community applies for the largest percentage of the loans.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A548E-B586-42EE-9C4D-D44A3A3B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771649"/>
            <a:ext cx="8859486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6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1F67C4-085E-4BE9-AE0F-E51BAFB31302}"/>
              </a:ext>
            </a:extLst>
          </p:cNvPr>
          <p:cNvSpPr/>
          <p:nvPr/>
        </p:nvSpPr>
        <p:spPr>
          <a:xfrm>
            <a:off x="914400" y="704851"/>
            <a:ext cx="108751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tlas Grotesk"/>
              </a:rPr>
              <a:t>Loan Origination according Race </a:t>
            </a:r>
            <a:r>
              <a:rPr lang="en-US" dirty="0">
                <a:latin typeface="Atlas Grotesk"/>
              </a:rPr>
              <a:t>: We explore the various races which have been associated with the loan origination process.</a:t>
            </a: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White</a:t>
            </a:r>
            <a:r>
              <a:rPr lang="en-US" dirty="0"/>
              <a:t> community applies for the largest percentage of loans.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B68DA-0CAC-4C79-A36A-7C8C70AF8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1562100"/>
            <a:ext cx="8942559" cy="41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A81D55-7323-4D32-9FB3-3DF7D46C7F0E}"/>
              </a:ext>
            </a:extLst>
          </p:cNvPr>
          <p:cNvSpPr/>
          <p:nvPr/>
        </p:nvSpPr>
        <p:spPr>
          <a:xfrm>
            <a:off x="923925" y="552450"/>
            <a:ext cx="110871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tlas Grotesk"/>
              </a:rPr>
              <a:t>Applicant Income Distribution:  </a:t>
            </a:r>
          </a:p>
          <a:p>
            <a:r>
              <a:rPr lang="en-US" dirty="0">
                <a:latin typeface="Atlas Grotesk"/>
              </a:rPr>
              <a:t>We observe that </a:t>
            </a:r>
            <a:r>
              <a:rPr lang="en-US" b="1" dirty="0">
                <a:latin typeface="Atlas Grotesk"/>
              </a:rPr>
              <a:t>MOST</a:t>
            </a:r>
            <a:r>
              <a:rPr lang="en-US" dirty="0">
                <a:latin typeface="Atlas Grotesk"/>
              </a:rPr>
              <a:t> of the loans which are originated have applicants with income around </a:t>
            </a:r>
            <a:r>
              <a:rPr lang="en-US" b="1" dirty="0">
                <a:latin typeface="Atlas Grotesk"/>
              </a:rPr>
              <a:t>Sixty Thousand to Seventy Five thousand dollars</a:t>
            </a:r>
            <a:r>
              <a:rPr lang="en-US" dirty="0">
                <a:latin typeface="Atlas Grotesk"/>
              </a:rPr>
              <a:t>.</a:t>
            </a: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observe that </a:t>
            </a:r>
            <a:r>
              <a:rPr lang="en-US" b="1" dirty="0"/>
              <a:t>MOST</a:t>
            </a:r>
            <a:r>
              <a:rPr lang="en-US" dirty="0"/>
              <a:t> of the loans which are originated have applicants with income around </a:t>
            </a:r>
            <a:r>
              <a:rPr lang="en-US" b="1" dirty="0"/>
              <a:t>Sixty Thousand to Seventy Five thousand dollars</a:t>
            </a:r>
            <a:r>
              <a:rPr lang="en-US" dirty="0"/>
              <a:t>.</a:t>
            </a:r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BAA03-30DE-4018-978D-EAB69506E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1" y="1685925"/>
            <a:ext cx="9144067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6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05AAFC-2A5E-4407-8693-D7F4C8EB1214}"/>
              </a:ext>
            </a:extLst>
          </p:cNvPr>
          <p:cNvSpPr/>
          <p:nvPr/>
        </p:nvSpPr>
        <p:spPr>
          <a:xfrm>
            <a:off x="914399" y="861134"/>
            <a:ext cx="10573305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tlas Grotesk"/>
              </a:rPr>
              <a:t>Statistical Analysis</a:t>
            </a:r>
          </a:p>
          <a:p>
            <a:endParaRPr lang="en-US" dirty="0">
              <a:latin typeface="Atlas Grotesk"/>
            </a:endParaRPr>
          </a:p>
          <a:p>
            <a:r>
              <a:rPr lang="en-US" dirty="0">
                <a:latin typeface="Atlas Grotesk"/>
              </a:rPr>
              <a:t>For statistical Analysis I used Multiple Regression:</a:t>
            </a: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r>
              <a:rPr lang="en-US" dirty="0">
                <a:latin typeface="Atlas Grotesk"/>
              </a:rPr>
              <a:t>Best Model :</a:t>
            </a: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r>
              <a:rPr lang="en-US" dirty="0">
                <a:latin typeface="Atlas Grotesk"/>
              </a:rPr>
              <a:t>model4&lt;-</a:t>
            </a:r>
            <a:r>
              <a:rPr lang="en-US" dirty="0" err="1">
                <a:latin typeface="Atlas Grotesk"/>
              </a:rPr>
              <a:t>lm</a:t>
            </a:r>
            <a:r>
              <a:rPr lang="en-US" dirty="0">
                <a:latin typeface="Atlas Grotesk"/>
              </a:rPr>
              <a:t>(train$lien_status~train$msamd+train$action_taken+train$applicant_ethnicity+       </a:t>
            </a:r>
          </a:p>
          <a:p>
            <a:r>
              <a:rPr lang="en-US" dirty="0">
                <a:latin typeface="Atlas Grotesk"/>
              </a:rPr>
              <a:t>                 train$applicant_income_000s+train$applicant_race_1+train$co_applicant_ethnicity+</a:t>
            </a:r>
          </a:p>
          <a:p>
            <a:r>
              <a:rPr lang="en-US" dirty="0">
                <a:latin typeface="Atlas Grotesk"/>
              </a:rPr>
              <a:t>           </a:t>
            </a:r>
            <a:r>
              <a:rPr lang="en-US" dirty="0" err="1">
                <a:latin typeface="Atlas Grotesk"/>
              </a:rPr>
              <a:t>train$co_applicant_sex</a:t>
            </a:r>
            <a:r>
              <a:rPr lang="en-US" dirty="0">
                <a:latin typeface="Atlas Grotesk"/>
              </a:rPr>
              <a:t> +</a:t>
            </a:r>
            <a:r>
              <a:rPr lang="en-US" dirty="0" err="1">
                <a:latin typeface="Atlas Grotesk"/>
              </a:rPr>
              <a:t>train$county_code+train$hoepa_status</a:t>
            </a:r>
            <a:r>
              <a:rPr lang="en-US" dirty="0">
                <a:latin typeface="Atlas Grotesk"/>
              </a:rPr>
              <a:t>)</a:t>
            </a: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284900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637EBC-9EFA-463E-B209-DE7DAA42A790}"/>
              </a:ext>
            </a:extLst>
          </p:cNvPr>
          <p:cNvSpPr txBox="1"/>
          <p:nvPr/>
        </p:nvSpPr>
        <p:spPr>
          <a:xfrm>
            <a:off x="5228947" y="443883"/>
            <a:ext cx="257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29F66-552F-400A-AAAE-B29A7B006CBF}"/>
              </a:ext>
            </a:extLst>
          </p:cNvPr>
          <p:cNvSpPr txBox="1"/>
          <p:nvPr/>
        </p:nvSpPr>
        <p:spPr>
          <a:xfrm>
            <a:off x="1029810" y="1464814"/>
            <a:ext cx="1005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tlas Grotesk"/>
              </a:rPr>
              <a:t>Loan Origination Based on combination of following features:</a:t>
            </a:r>
          </a:p>
          <a:p>
            <a:endParaRPr lang="en-US" b="1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tlas Grotesk"/>
              </a:rPr>
              <a:t>Lien Status</a:t>
            </a:r>
            <a:r>
              <a:rPr lang="en-US" dirty="0">
                <a:latin typeface="Atlas Grotesk"/>
              </a:rPr>
              <a:t> is the most important feature since it is the first feature used to take the decision.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tlas Grotesk"/>
              </a:rPr>
              <a:t>Purchase Status</a:t>
            </a:r>
            <a:r>
              <a:rPr lang="en-US" dirty="0">
                <a:latin typeface="Atlas Grotesk"/>
              </a:rPr>
              <a:t> is the Second feature used for modelling</a:t>
            </a:r>
          </a:p>
          <a:p>
            <a:r>
              <a:rPr lang="en-US" b="1" dirty="0">
                <a:latin typeface="Atlas Grotesk"/>
              </a:rPr>
              <a:t>Loan Purchase , Loan Type , County and Loan Amount MSA/MD+ Ethnicity, Applicant ethnicity, Applicant Race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3595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F434-5E08-4449-A977-BEB354CFC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3300" y="227013"/>
            <a:ext cx="11188700" cy="1422400"/>
          </a:xfrm>
        </p:spPr>
        <p:txBody>
          <a:bodyPr/>
          <a:lstStyle/>
          <a:p>
            <a:r>
              <a:rPr lang="en-US" b="1" dirty="0"/>
              <a:t>What is HMDA?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F4A6-C20E-4EED-A2FC-8C6062F8DB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3300" y="1381125"/>
            <a:ext cx="11188700" cy="4795838"/>
          </a:xfrm>
        </p:spPr>
        <p:txBody>
          <a:bodyPr>
            <a:normAutofit/>
          </a:bodyPr>
          <a:lstStyle/>
          <a:p>
            <a:r>
              <a:rPr lang="en-US" dirty="0"/>
              <a:t>HMDA data are the most comprehensive source of publicly available information on the U.S. mortgage market.</a:t>
            </a:r>
          </a:p>
          <a:p>
            <a:r>
              <a:rPr lang="en-US" dirty="0"/>
              <a:t>The Home Mortgage Disclosure Act (HMDA) requires many financial institutions to maintain, report, and publicly disclose loan-level information about mortgages.</a:t>
            </a:r>
          </a:p>
          <a:p>
            <a:r>
              <a:rPr lang="en-US" dirty="0"/>
              <a:t>This dataset consist of around ~360K records and 78 columns 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Source</a:t>
            </a:r>
            <a:r>
              <a:rPr lang="en-US" dirty="0"/>
              <a:t>  </a:t>
            </a:r>
            <a:r>
              <a:rPr lang="en-US" dirty="0">
                <a:hlinkClick r:id="rId3" tooltip="https://www.consumerfinance.gov/data-research/hmda/"/>
              </a:rPr>
              <a:t>https://www.consumerfinance.gov/data-research/hmda/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5076DD-F1AD-4017-A61E-64307F85C7B1}"/>
              </a:ext>
            </a:extLst>
          </p:cNvPr>
          <p:cNvSpPr/>
          <p:nvPr/>
        </p:nvSpPr>
        <p:spPr>
          <a:xfrm>
            <a:off x="957943" y="551544"/>
            <a:ext cx="1081314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ea typeface="+mj-ea"/>
                <a:cs typeface="+mj-cs"/>
              </a:rPr>
              <a:t>The dataset provided can be grouped into following the categories  :</a:t>
            </a:r>
          </a:p>
          <a:p>
            <a:endParaRPr lang="en-US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tlas Grotesk"/>
              </a:rPr>
              <a:t> Location</a:t>
            </a:r>
            <a:r>
              <a:rPr lang="en-US" dirty="0">
                <a:latin typeface="Atlas Grotesk"/>
              </a:rPr>
              <a:t> describes the State, County and census tract of the property(</a:t>
            </a:r>
            <a:r>
              <a:rPr lang="en-US" dirty="0"/>
              <a:t>The number of the census tract for the property is only unique when combined with the state and county codes). The Metropolitan Statistical Area/Metropolitan Division (MSA/MD) the property is located in.</a:t>
            </a:r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tlas Grotesk"/>
              </a:rPr>
              <a:t> Property Type</a:t>
            </a:r>
            <a:r>
              <a:rPr lang="en-US" dirty="0">
                <a:latin typeface="Atlas Grotesk"/>
              </a:rPr>
              <a:t> include One-to-four family dwelling, Manufactured housing and Multifamily dwelling.</a:t>
            </a:r>
          </a:p>
          <a:p>
            <a:endParaRPr lang="en-US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 </a:t>
            </a:r>
            <a:r>
              <a:rPr lang="en-US" b="1" dirty="0">
                <a:latin typeface="Atlas Grotesk"/>
              </a:rPr>
              <a:t>Loan</a:t>
            </a:r>
            <a:r>
              <a:rPr lang="en-US" dirty="0">
                <a:latin typeface="Atlas Grotesk"/>
              </a:rPr>
              <a:t> describes the action taken on the Loan, purpose of the Loan , Type of the loan ,Loan’s lien status.</a:t>
            </a:r>
          </a:p>
          <a:p>
            <a:endParaRPr lang="en-US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tlas Grotesk"/>
              </a:rPr>
              <a:t> Lender</a:t>
            </a:r>
            <a:r>
              <a:rPr lang="en-US" dirty="0">
                <a:latin typeface="Atlas Grotesk"/>
              </a:rPr>
              <a:t> describes the lender associated with the loan and the Federal agency associated with the loan.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tlas Grotesk"/>
              </a:rPr>
              <a:t> Applicant</a:t>
            </a:r>
            <a:r>
              <a:rPr lang="en-US" dirty="0">
                <a:latin typeface="Atlas Grotesk"/>
              </a:rPr>
              <a:t> describes the demographic information for the applicants and the co-applicants. This has the applicant sex , co- applicant sex , applicant race and ethnicity, co- applicant race and ethnicity.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 Metropolitan Statistical Area/ </a:t>
            </a:r>
            <a:r>
              <a:rPr lang="en-US" b="1" dirty="0" err="1"/>
              <a:t>Metropolitian</a:t>
            </a:r>
            <a:r>
              <a:rPr lang="en-US" b="1" dirty="0"/>
              <a:t> Division </a:t>
            </a:r>
            <a:r>
              <a:rPr lang="en-US" dirty="0"/>
              <a:t>(MSA/MD) the property is located in.</a:t>
            </a:r>
            <a:endParaRPr lang="en-US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tlas Grotesk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tlas Grotesk"/>
            </a:endParaRPr>
          </a:p>
        </p:txBody>
      </p:sp>
    </p:spTree>
    <p:extLst>
      <p:ext uri="{BB962C8B-B14F-4D97-AF65-F5344CB8AC3E}">
        <p14:creationId xmlns:p14="http://schemas.microsoft.com/office/powerpoint/2010/main" val="55341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209D7-1E7E-4378-9D8C-AB4E8AE5D820}"/>
              </a:ext>
            </a:extLst>
          </p:cNvPr>
          <p:cNvSpPr txBox="1"/>
          <p:nvPr/>
        </p:nvSpPr>
        <p:spPr>
          <a:xfrm>
            <a:off x="1771650" y="1393032"/>
            <a:ext cx="2171700" cy="904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F18AAF-28F3-4F56-8089-5E5ACB409C78}"/>
              </a:ext>
            </a:extLst>
          </p:cNvPr>
          <p:cNvSpPr txBox="1">
            <a:spLocks/>
          </p:cNvSpPr>
          <p:nvPr/>
        </p:nvSpPr>
        <p:spPr>
          <a:xfrm>
            <a:off x="1003300" y="0"/>
            <a:ext cx="11188700" cy="142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Problem Statement -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4C3729-ACF5-4261-AD50-BC8C39155D2A}"/>
              </a:ext>
            </a:extLst>
          </p:cNvPr>
          <p:cNvSpPr txBox="1">
            <a:spLocks/>
          </p:cNvSpPr>
          <p:nvPr/>
        </p:nvSpPr>
        <p:spPr>
          <a:xfrm>
            <a:off x="1003300" y="1393032"/>
            <a:ext cx="9543372" cy="4783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Analyze Action taken on loan origination.</a:t>
            </a:r>
          </a:p>
          <a:p>
            <a:r>
              <a:rPr lang="en-US" dirty="0"/>
              <a:t>To Analyze of Loan Agency associated with Loan originated.</a:t>
            </a:r>
          </a:p>
          <a:p>
            <a:r>
              <a:rPr lang="en-US" dirty="0"/>
              <a:t>To Analyze of Loan Origination using ethnicity.</a:t>
            </a:r>
          </a:p>
          <a:p>
            <a:r>
              <a:rPr lang="en-US" dirty="0"/>
              <a:t>To Analyze of Loan Approval based on county.</a:t>
            </a:r>
          </a:p>
          <a:p>
            <a:r>
              <a:rPr lang="en-US" dirty="0"/>
              <a:t>To Analyze loan Origination Gender wise .</a:t>
            </a:r>
          </a:p>
          <a:p>
            <a:r>
              <a:rPr lang="en-US" dirty="0"/>
              <a:t>Modelling using Multiple Regression 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9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F1DAD-BD5E-44DA-A9C5-A8A6A8AF37EC}"/>
              </a:ext>
            </a:extLst>
          </p:cNvPr>
          <p:cNvSpPr txBox="1"/>
          <p:nvPr/>
        </p:nvSpPr>
        <p:spPr>
          <a:xfrm>
            <a:off x="933450" y="1066800"/>
            <a:ext cx="10325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Loan Originated Analysis : </a:t>
            </a:r>
            <a:r>
              <a:rPr lang="en-US" dirty="0"/>
              <a:t>If customer want to buy a home but doesn’t have the money to pay for it in cash, so she applies for a loan at her bank and other information the bank needs to make a decision about whether or not to lend to her, and the terms of the loan. The bank reviews Customer’s application, decides that she/he meets their criteria, and she/he gets approved. Once all the papers are signed</a:t>
            </a:r>
            <a:r>
              <a:rPr lang="en-US"/>
              <a:t>, Customers </a:t>
            </a:r>
            <a:r>
              <a:rPr lang="en-US" dirty="0"/>
              <a:t>closes the loan… or in mortgage-speak, </a:t>
            </a:r>
            <a:r>
              <a:rPr lang="en-US" b="1" dirty="0"/>
              <a:t>the loan is “originated.”</a:t>
            </a:r>
            <a:r>
              <a:rPr lang="en-US" dirty="0"/>
              <a:t>.</a:t>
            </a:r>
          </a:p>
          <a:p>
            <a:r>
              <a:rPr lang="en-US" dirty="0"/>
              <a:t>Therefore the last stage of the loan is </a:t>
            </a:r>
            <a:r>
              <a:rPr lang="en-US" b="1" dirty="0"/>
              <a:t>Loan Origination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than </a:t>
            </a:r>
            <a:r>
              <a:rPr lang="en-US" b="1" dirty="0"/>
              <a:t>40% </a:t>
            </a:r>
            <a:r>
              <a:rPr lang="en-US" dirty="0"/>
              <a:t>of the loans are </a:t>
            </a:r>
            <a:r>
              <a:rPr lang="en-US" b="1" dirty="0"/>
              <a:t>loan originated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5349F-5CCC-4843-8D6D-7BF0458BB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52" y="3061484"/>
            <a:ext cx="7043923" cy="30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5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363507-E788-4745-8D8C-5E938A91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457" y="2089925"/>
            <a:ext cx="5023127" cy="3934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3269D-D171-4541-BC31-B75DA45ED171}"/>
              </a:ext>
            </a:extLst>
          </p:cNvPr>
          <p:cNvSpPr txBox="1"/>
          <p:nvPr/>
        </p:nvSpPr>
        <p:spPr>
          <a:xfrm>
            <a:off x="559293" y="301840"/>
            <a:ext cx="11425561" cy="594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Loan Agency associated with Loan Origination: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of the people taking Loan from HUD agency.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C709C-C8C5-498D-A28F-F76410C0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6" y="1461499"/>
            <a:ext cx="449046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9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E296A1-9398-4F96-80DE-8877633C73F7}"/>
              </a:ext>
            </a:extLst>
          </p:cNvPr>
          <p:cNvSpPr/>
          <p:nvPr/>
        </p:nvSpPr>
        <p:spPr>
          <a:xfrm>
            <a:off x="685799" y="561976"/>
            <a:ext cx="10868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tlas Grotesk"/>
              </a:rPr>
              <a:t> Loan Purpose Types :</a:t>
            </a:r>
            <a:r>
              <a:rPr lang="en-US" dirty="0">
                <a:latin typeface="Atlas Grotesk"/>
              </a:rPr>
              <a:t>We investigate the different loan Purpose Types associated with the loans.</a:t>
            </a:r>
          </a:p>
          <a:p>
            <a:r>
              <a:rPr lang="en-US" dirty="0">
                <a:solidFill>
                  <a:srgbClr val="000000"/>
                </a:solidFill>
                <a:latin typeface="Atlas Grotesk"/>
              </a:rPr>
              <a:t> Loan Purpose Types distribution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  <a:p>
            <a:r>
              <a:rPr lang="en-US" b="1" dirty="0"/>
              <a:t>Home Purchase</a:t>
            </a:r>
            <a:r>
              <a:rPr lang="en-US" dirty="0"/>
              <a:t> and </a:t>
            </a:r>
            <a:r>
              <a:rPr lang="en-US" b="1" dirty="0"/>
              <a:t>Refinancing</a:t>
            </a:r>
            <a:r>
              <a:rPr lang="en-US" dirty="0"/>
              <a:t> are the major Loan Purpose types.</a:t>
            </a:r>
            <a:endParaRPr lang="en-US" b="0" i="0" dirty="0">
              <a:solidFill>
                <a:srgbClr val="000000"/>
              </a:solidFill>
              <a:effectLst/>
              <a:latin typeface="Atlas Grotes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3268-1357-4C49-9259-872CFC99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4" y="1776094"/>
            <a:ext cx="5819775" cy="3548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DC146-3CFF-4A49-8A20-1B4E8121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47444"/>
            <a:ext cx="450532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8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AF8875-0957-4BA4-9C88-919157811AFF}"/>
              </a:ext>
            </a:extLst>
          </p:cNvPr>
          <p:cNvSpPr txBox="1"/>
          <p:nvPr/>
        </p:nvSpPr>
        <p:spPr>
          <a:xfrm>
            <a:off x="819768" y="676275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Metropolitan Areas: </a:t>
            </a:r>
            <a:r>
              <a:rPr lang="en-US" dirty="0"/>
              <a:t>Here are some metropolitan in New jersey like </a:t>
            </a:r>
            <a:r>
              <a:rPr lang="en-US" b="1" dirty="0"/>
              <a:t>Newark and Jersey City  </a:t>
            </a:r>
            <a:r>
              <a:rPr lang="en-US" dirty="0"/>
              <a:t>where loan origination % is more than other Metro.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88C75-9027-4D8A-BD4D-9CA0E33B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96" y="1410123"/>
            <a:ext cx="872611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43786C-1838-43D2-BC8B-71105509E192}"/>
              </a:ext>
            </a:extLst>
          </p:cNvPr>
          <p:cNvSpPr/>
          <p:nvPr/>
        </p:nvSpPr>
        <p:spPr>
          <a:xfrm>
            <a:off x="1427018" y="762000"/>
            <a:ext cx="100601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tlas Grotesk"/>
              </a:rPr>
              <a:t>County types:</a:t>
            </a:r>
          </a:p>
          <a:p>
            <a:r>
              <a:rPr lang="en-US" dirty="0">
                <a:latin typeface="Atlas Grotesk"/>
              </a:rPr>
              <a:t>We investigate the different County Types associated with the loans.</a:t>
            </a:r>
          </a:p>
          <a:p>
            <a:r>
              <a:rPr lang="en-US" dirty="0">
                <a:solidFill>
                  <a:srgbClr val="000000"/>
                </a:solidFill>
                <a:latin typeface="Atlas Grotesk"/>
              </a:rPr>
              <a:t> Top 10 Counties distribution</a:t>
            </a: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dirty="0">
              <a:solidFill>
                <a:srgbClr val="000000"/>
              </a:solidFill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endParaRPr lang="en-US" dirty="0">
              <a:latin typeface="Atlas Grotesk"/>
            </a:endParaRPr>
          </a:p>
          <a:p>
            <a:r>
              <a:rPr lang="en-US" dirty="0">
                <a:latin typeface="Atlas Grotesk"/>
              </a:rPr>
              <a:t>We display the Top 10 Counties associated with loans.</a:t>
            </a:r>
          </a:p>
          <a:p>
            <a:r>
              <a:rPr lang="en-US" b="0" i="0" dirty="0">
                <a:effectLst/>
                <a:latin typeface="Atlas Grotesk"/>
              </a:rPr>
              <a:t>Union </a:t>
            </a:r>
            <a:r>
              <a:rPr lang="en-US" dirty="0">
                <a:latin typeface="Atlas Grotesk"/>
              </a:rPr>
              <a:t>County have 22.44% loan originated.</a:t>
            </a:r>
            <a:endParaRPr lang="en-US" b="0" i="0" dirty="0">
              <a:effectLst/>
              <a:latin typeface="Atlas Grotes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DDAA3B-F56C-4F90-A2A6-8121E20A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1809750"/>
            <a:ext cx="5553693" cy="3900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E76BC-183F-4727-BC5F-6B6802BB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425" y="1733550"/>
            <a:ext cx="4343400" cy="39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14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4_Fabrikam Residences - The ultimate in modern living_AAS_v3" id="{4F10FA21-956F-4FAE-8916-12C2ED7CE466}" vid="{F00D84C3-6871-479E-9584-F321DC8849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CCDF56-E17E-440D-90F0-BE107B5CD7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4B281B-84D7-4FF9-8060-83D86B795515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16c05727-aa75-4e4a-9b5f-8a80a1165891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17EFA7-599D-4AEF-B86F-A6380F036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0</TotalTime>
  <Words>821</Words>
  <Application>Microsoft Office PowerPoint</Application>
  <PresentationFormat>Widescreen</PresentationFormat>
  <Paragraphs>180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Atlas Grotesk</vt:lpstr>
      <vt:lpstr>Calibri</vt:lpstr>
      <vt:lpstr>Century Gothic</vt:lpstr>
      <vt:lpstr>Wingdings</vt:lpstr>
      <vt:lpstr>Rosario Theme</vt:lpstr>
      <vt:lpstr>Home Mortgage NewJersey-2017  Statistical Analysis Using R  </vt:lpstr>
      <vt:lpstr>What is HMDA?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2019-11-04T15:39:26Z</dcterms:created>
  <dcterms:modified xsi:type="dcterms:W3CDTF">2020-01-03T18:09:16Z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